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6" r:id="rId3"/>
    <p:sldId id="301" r:id="rId4"/>
    <p:sldId id="305" r:id="rId5"/>
    <p:sldId id="308" r:id="rId6"/>
    <p:sldId id="311" r:id="rId7"/>
    <p:sldId id="312" r:id="rId8"/>
    <p:sldId id="297" r:id="rId9"/>
    <p:sldId id="295" r:id="rId10"/>
  </p:sldIdLst>
  <p:sldSz cx="9144000" cy="5143500" type="screen16x9"/>
  <p:notesSz cx="7104063" cy="10234613"/>
  <p:custDataLst>
    <p:tags r:id="rId13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1569" autoAdjust="0"/>
  </p:normalViewPr>
  <p:slideViewPr>
    <p:cSldViewPr>
      <p:cViewPr varScale="1">
        <p:scale>
          <a:sx n="119" d="100"/>
          <a:sy n="119" d="100"/>
        </p:scale>
        <p:origin x="137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XEJ\YandexDisk\BAKALAR\&#268;&#205;SL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/>
              <a:t>MÍRA</a:t>
            </a:r>
            <a:r>
              <a:rPr lang="cs-CZ" b="1" baseline="0" dirty="0"/>
              <a:t> DISKRIMINACE U TESTOVANÝCH SUBJEKTŮ</a:t>
            </a:r>
            <a:endParaRPr lang="cs-CZ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AC-4AFB-A2EE-6A6BB1E7E90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AC-4AFB-A2EE-6A6BB1E7E90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AC-4AFB-A2EE-6A6BB1E7E9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List1!$A$1:$A$3</c:f>
              <c:strCache>
                <c:ptCount val="3"/>
                <c:pt idx="0">
                  <c:v>ČÁSTEČNÁ DIKSRIMINACE</c:v>
                </c:pt>
                <c:pt idx="1">
                  <c:v>ÚPLNÁ DISKRIMINACE</c:v>
                </c:pt>
                <c:pt idx="2">
                  <c:v>BEZ DISKRIMINACE</c:v>
                </c:pt>
              </c:strCache>
            </c:strRef>
          </c:cat>
          <c:val>
            <c:numRef>
              <c:f>List1!$B$1:$B$3</c:f>
              <c:numCache>
                <c:formatCode>General</c:formatCode>
                <c:ptCount val="3"/>
                <c:pt idx="0">
                  <c:v>4</c:v>
                </c:pt>
                <c:pt idx="1">
                  <c:v>21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8AC-4AFB-A2EE-6A6BB1E7E90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/>
              <a:t>DISKRIMINACE</a:t>
            </a:r>
            <a:r>
              <a:rPr lang="cs-CZ" b="1" baseline="0" dirty="0"/>
              <a:t> TELEFONNÍCH A OSOBNÍCH ČÍSEL</a:t>
            </a:r>
            <a:endParaRPr lang="en-US" b="1" dirty="0"/>
          </a:p>
        </c:rich>
      </c:tx>
      <c:layout>
        <c:manualLayout>
          <c:xMode val="edge"/>
          <c:yMode val="edge"/>
          <c:x val="0.16002787685148648"/>
          <c:y val="2.76657713413106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06-473E-BE20-03040E679C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406-473E-BE20-03040E679C7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406-473E-BE20-03040E679C7A}"/>
              </c:ext>
            </c:extLst>
          </c:dPt>
          <c:cat>
            <c:strRef>
              <c:f>List1!$A$1:$C$1</c:f>
              <c:strCache>
                <c:ptCount val="3"/>
                <c:pt idx="0">
                  <c:v>DISKRIMINUJE</c:v>
                </c:pt>
                <c:pt idx="1">
                  <c:v>NEDISKRIMINUJE</c:v>
                </c:pt>
                <c:pt idx="2">
                  <c:v>NEZNÁMÉ</c:v>
                </c:pt>
              </c:strCache>
            </c:strRef>
          </c:cat>
          <c:val>
            <c:numRef>
              <c:f>List1!$A$2:$C$2</c:f>
              <c:numCache>
                <c:formatCode>General</c:formatCode>
                <c:ptCount val="3"/>
                <c:pt idx="0">
                  <c:v>15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06-473E-BE20-03040E679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23.05.2026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768350"/>
            <a:ext cx="682148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3993" y="9721106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Lze uvést i jméno vedoucího práce (příp. oponenta)</a:t>
            </a:r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Můžete uvést téma práce – stručně a výstižně uvést do problematiky, kterou jste zkoumali (ústně, příp. na dalším </a:t>
            </a:r>
            <a:r>
              <a:rPr lang="cs-CZ" sz="1200" dirty="0" err="1"/>
              <a:t>slide</a:t>
            </a:r>
            <a:r>
              <a:rPr lang="cs-CZ" sz="1200" dirty="0"/>
              <a:t>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636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případě DP lze vložit i výzkumné otázky, příp. hypotézy.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Uveďte metody, jakými jste se cíl snažili naplnit (stručně uveďte, jak jste konkrétně postupovali při praktické části)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974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Název </a:t>
            </a:r>
            <a:r>
              <a:rPr lang="cs-CZ" dirty="0" err="1"/>
              <a:t>slide</a:t>
            </a:r>
            <a:r>
              <a:rPr lang="cs-CZ" dirty="0"/>
              <a:t> uveďte konkrétně, konkrétní název.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V těchto </a:t>
            </a:r>
            <a:r>
              <a:rPr lang="cs-CZ" sz="1200" dirty="0" err="1"/>
              <a:t>slidech</a:t>
            </a:r>
            <a:r>
              <a:rPr lang="cs-CZ" sz="1200" dirty="0"/>
              <a:t> představte nejdůležitější závěry své práce (lze využít grafy, tabulky, schémata…)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6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Název </a:t>
            </a:r>
            <a:r>
              <a:rPr lang="cs-CZ" dirty="0" err="1"/>
              <a:t>slide</a:t>
            </a:r>
            <a:r>
              <a:rPr lang="cs-CZ" dirty="0"/>
              <a:t> uveďte konkrétně, konkrétní název.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V těchto </a:t>
            </a:r>
            <a:r>
              <a:rPr lang="cs-CZ" sz="1200" dirty="0" err="1"/>
              <a:t>slidech</a:t>
            </a:r>
            <a:r>
              <a:rPr lang="cs-CZ" sz="1200" dirty="0"/>
              <a:t> představte nejdůležitější závěry své práce (lze využít grafy, tabulky, schémata…)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533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0D2C0-1111-47EF-F353-D287173FC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E36756-FF31-4D98-480D-C1DF350E6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F387DBE-8C5E-3A56-31D2-3D6D4337D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Název </a:t>
            </a:r>
            <a:r>
              <a:rPr lang="cs-CZ" dirty="0" err="1"/>
              <a:t>slide</a:t>
            </a:r>
            <a:r>
              <a:rPr lang="cs-CZ" dirty="0"/>
              <a:t> uveďte konkrétně, konkrétní název.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V těchto </a:t>
            </a:r>
            <a:r>
              <a:rPr lang="cs-CZ" sz="1200" dirty="0" err="1"/>
              <a:t>slidech</a:t>
            </a:r>
            <a:r>
              <a:rPr lang="cs-CZ" sz="1200" dirty="0"/>
              <a:t> představte nejdůležitější závěry své práce (lze využít grafy, tabulky, schémata…)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BD22B8-94AB-3041-052E-AB2836695C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495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4C613-324A-5938-24E6-B3F7BA256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A8789B4-ED47-E5F6-B252-81FEEE473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CD00167-FCFD-99AE-9C7B-1A2ECE06B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Název </a:t>
            </a:r>
            <a:r>
              <a:rPr lang="cs-CZ" dirty="0" err="1"/>
              <a:t>slide</a:t>
            </a:r>
            <a:r>
              <a:rPr lang="cs-CZ" dirty="0"/>
              <a:t> uveďte konkrétně, konkrétní název.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V těchto </a:t>
            </a:r>
            <a:r>
              <a:rPr lang="cs-CZ" sz="1200" dirty="0" err="1"/>
              <a:t>slidech</a:t>
            </a:r>
            <a:r>
              <a:rPr lang="cs-CZ" sz="1200" dirty="0"/>
              <a:t> představte nejdůležitější závěry své práce (lze využít grafy, tabulky, schémata…)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ED76E9-CC79-5FBA-4960-8E1AF7360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836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Závěr, shrnutí, finální výsledek práce. Obecně lze říci, že tento </a:t>
            </a:r>
            <a:r>
              <a:rPr lang="cs-CZ" sz="1200" dirty="0" err="1"/>
              <a:t>slide</a:t>
            </a:r>
            <a:r>
              <a:rPr lang="cs-CZ" sz="1200" dirty="0"/>
              <a:t> by měl vyzdvihnout konkrétní zjištění, co přesně jste vy zjistili, příp. co je přesně vaše doporučení. Co je výstupem BP/DP?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Neopakujte zde strukturu práce ani teoretické informace, ale jednoznačně, výstižně a srozumitelně uveďte hlavní zjištění a závěry.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703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Děkuji vám </a:t>
            </a:r>
            <a:r>
              <a:rPr lang="cs-CZ"/>
              <a:t>za pozornost.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832648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Možnosti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založení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finančních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produktů</a:t>
            </a:r>
            <a:r>
              <a:rPr lang="en-US" sz="3600" b="1" dirty="0">
                <a:solidFill>
                  <a:schemeClr val="bg1"/>
                </a:solidFill>
              </a:rPr>
              <a:t> pro </a:t>
            </a:r>
            <a:r>
              <a:rPr lang="en-US" sz="3600" b="1" dirty="0" err="1">
                <a:solidFill>
                  <a:schemeClr val="bg1"/>
                </a:solidFill>
              </a:rPr>
              <a:t>nerezidenty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ve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vybraných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zemích</a:t>
            </a:r>
            <a:r>
              <a:rPr lang="en-US" sz="3600" b="1" dirty="0">
                <a:solidFill>
                  <a:schemeClr val="bg1"/>
                </a:solidFill>
              </a:rPr>
              <a:t> EU</a:t>
            </a:r>
            <a:endParaRPr lang="cs-CZ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744462" y="4414492"/>
            <a:ext cx="3168351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5EF649C-C1F9-418C-BBC1-90DF123A7749}"/>
              </a:ext>
            </a:extLst>
          </p:cNvPr>
          <p:cNvSpPr/>
          <p:nvPr/>
        </p:nvSpPr>
        <p:spPr>
          <a:xfrm>
            <a:off x="5475100" y="3675677"/>
            <a:ext cx="317266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Robin Kr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ól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DiS.</a:t>
            </a:r>
          </a:p>
          <a:p>
            <a:pPr algn="r"/>
            <a:r>
              <a:rPr lang="cs-CZ" altLang="cs-CZ" dirty="0"/>
              <a:t>VEDOUCÍ:</a:t>
            </a:r>
            <a:r>
              <a:rPr lang="cs-CZ" altLang="cs-C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doc</a:t>
            </a:r>
            <a:r>
              <a:rPr lang="en-US" dirty="0"/>
              <a:t>. Ing. Iveta Palečková Ph.D.</a:t>
            </a:r>
            <a:endParaRPr lang="cs-CZ" dirty="0"/>
          </a:p>
          <a:p>
            <a:pPr algn="r"/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OPONENT: </a:t>
            </a:r>
            <a:br>
              <a:rPr lang="nl-NL" dirty="0"/>
            </a:br>
            <a:r>
              <a:rPr lang="nl-NL" dirty="0"/>
              <a:t>prof. Ing. Daniel </a:t>
            </a:r>
            <a:r>
              <a:rPr lang="nl-NL" dirty="0" err="1"/>
              <a:t>Stavárek</a:t>
            </a:r>
            <a:r>
              <a:rPr lang="nl-NL" dirty="0"/>
              <a:t>, </a:t>
            </a:r>
            <a:r>
              <a:rPr lang="nl-NL" dirty="0" err="1"/>
              <a:t>Ph.D</a:t>
            </a: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275606"/>
            <a:ext cx="8784976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000" dirty="0"/>
              <a:t>Cílem </a:t>
            </a:r>
            <a:r>
              <a:rPr lang="en-US" sz="2000" dirty="0" err="1"/>
              <a:t>bakalářské</a:t>
            </a:r>
            <a:r>
              <a:rPr lang="en-US" sz="2000" dirty="0"/>
              <a:t> </a:t>
            </a:r>
            <a:r>
              <a:rPr lang="en-US" sz="2000" dirty="0" err="1"/>
              <a:t>práce</a:t>
            </a:r>
            <a:r>
              <a:rPr lang="en-US" sz="2000" dirty="0"/>
              <a:t> je </a:t>
            </a:r>
            <a:r>
              <a:rPr lang="en-US" sz="2000" dirty="0" err="1"/>
              <a:t>zjistit</a:t>
            </a:r>
            <a:r>
              <a:rPr lang="en-US" sz="2000" dirty="0"/>
              <a:t> </a:t>
            </a:r>
            <a:r>
              <a:rPr lang="en-US" sz="2000" dirty="0" err="1"/>
              <a:t>možnosti</a:t>
            </a:r>
            <a:r>
              <a:rPr lang="en-US" sz="2000" dirty="0"/>
              <a:t> </a:t>
            </a:r>
            <a:r>
              <a:rPr lang="en-US" sz="2000" dirty="0" err="1"/>
              <a:t>založení</a:t>
            </a:r>
            <a:r>
              <a:rPr lang="en-US" sz="2000" dirty="0"/>
              <a:t> </a:t>
            </a:r>
            <a:r>
              <a:rPr lang="en-US" sz="2000" dirty="0" err="1"/>
              <a:t>finančních</a:t>
            </a:r>
            <a:r>
              <a:rPr lang="en-US" sz="2000" dirty="0"/>
              <a:t> </a:t>
            </a:r>
            <a:r>
              <a:rPr lang="en-US" sz="2000" dirty="0" err="1"/>
              <a:t>produktů</a:t>
            </a:r>
            <a:r>
              <a:rPr lang="en-US" sz="2000" dirty="0"/>
              <a:t> pro </a:t>
            </a:r>
            <a:r>
              <a:rPr lang="en-US" sz="2000" dirty="0" err="1"/>
              <a:t>nerezidenty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vybraných</a:t>
            </a:r>
            <a:r>
              <a:rPr lang="en-US" sz="2000" dirty="0"/>
              <a:t> </a:t>
            </a:r>
            <a:r>
              <a:rPr lang="en-US" sz="2000" dirty="0" err="1"/>
              <a:t>zemích</a:t>
            </a:r>
            <a:r>
              <a:rPr lang="en-US" sz="2000" dirty="0"/>
              <a:t> EU. </a:t>
            </a:r>
            <a:r>
              <a:rPr lang="en-US" sz="2000" dirty="0" err="1"/>
              <a:t>Dále</a:t>
            </a:r>
            <a:r>
              <a:rPr lang="en-US" sz="2000" dirty="0"/>
              <a:t> </a:t>
            </a:r>
            <a:r>
              <a:rPr lang="en-US" sz="2000" dirty="0" err="1"/>
              <a:t>bude</a:t>
            </a:r>
            <a:r>
              <a:rPr lang="en-US" sz="2000" dirty="0"/>
              <a:t> </a:t>
            </a:r>
            <a:r>
              <a:rPr lang="en-US" sz="2000" dirty="0" err="1"/>
              <a:t>zjištěno</a:t>
            </a:r>
            <a:r>
              <a:rPr lang="en-US" sz="2000" dirty="0"/>
              <a:t>, </a:t>
            </a:r>
            <a:r>
              <a:rPr lang="en-US" sz="2000" dirty="0" err="1"/>
              <a:t>zda</a:t>
            </a:r>
            <a:r>
              <a:rPr lang="en-US" sz="2000" dirty="0"/>
              <a:t> </a:t>
            </a:r>
            <a:r>
              <a:rPr lang="en-US" sz="2000" dirty="0" err="1"/>
              <a:t>existuje</a:t>
            </a:r>
            <a:r>
              <a:rPr lang="en-US" sz="2000" dirty="0"/>
              <a:t> </a:t>
            </a:r>
            <a:r>
              <a:rPr lang="en-US" sz="2000" dirty="0" err="1"/>
              <a:t>nějaká</a:t>
            </a:r>
            <a:r>
              <a:rPr lang="en-US" sz="2000" dirty="0"/>
              <a:t> </a:t>
            </a:r>
            <a:r>
              <a:rPr lang="en-US" sz="2000" dirty="0" err="1"/>
              <a:t>diskriminace</a:t>
            </a:r>
            <a:r>
              <a:rPr lang="en-US" sz="2000" dirty="0"/>
              <a:t> a </a:t>
            </a:r>
            <a:r>
              <a:rPr lang="en-US" sz="2000" dirty="0" err="1"/>
              <a:t>tím</a:t>
            </a:r>
            <a:r>
              <a:rPr lang="en-US" sz="2000" dirty="0"/>
              <a:t> </a:t>
            </a:r>
            <a:r>
              <a:rPr lang="en-US" sz="2000" dirty="0" err="1"/>
              <a:t>zjistit</a:t>
            </a:r>
            <a:r>
              <a:rPr lang="en-US" sz="2000" dirty="0"/>
              <a:t> </a:t>
            </a:r>
            <a:r>
              <a:rPr lang="en-US" sz="2000" dirty="0" err="1"/>
              <a:t>funkčnost</a:t>
            </a:r>
            <a:r>
              <a:rPr lang="en-US" sz="2000" dirty="0"/>
              <a:t> </a:t>
            </a:r>
            <a:r>
              <a:rPr lang="en-US" sz="2000" dirty="0" err="1"/>
              <a:t>jednotného</a:t>
            </a:r>
            <a:r>
              <a:rPr lang="en-US" sz="2000" dirty="0"/>
              <a:t> </a:t>
            </a:r>
            <a:r>
              <a:rPr lang="en-US" sz="2000" dirty="0" err="1"/>
              <a:t>trhu</a:t>
            </a:r>
            <a:r>
              <a:rPr lang="en-US" sz="2000" dirty="0"/>
              <a:t>. 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Cíl bakalářské práce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87524" y="1203598"/>
            <a:ext cx="8568952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ZKOUMANÉ OBDOBÍ: </a:t>
            </a:r>
            <a:r>
              <a:rPr lang="en-US" sz="2000" dirty="0"/>
              <a:t>2022 do 23.07.2025</a:t>
            </a:r>
            <a:endParaRPr lang="cs-CZ" sz="2000" dirty="0"/>
          </a:p>
          <a:p>
            <a:pPr algn="just"/>
            <a:r>
              <a:rPr lang="cs-CZ" sz="2000" dirty="0"/>
              <a:t>Konkrétní postup</a:t>
            </a:r>
          </a:p>
          <a:p>
            <a:pPr lvl="1" algn="just"/>
            <a:r>
              <a:rPr lang="cs-CZ" sz="1600" dirty="0"/>
              <a:t>VÝBĚR TRHŮ (SK ; LT ; MT ; PL ; CZ)</a:t>
            </a:r>
          </a:p>
          <a:p>
            <a:pPr lvl="1" algn="just"/>
            <a:r>
              <a:rPr lang="cs-CZ" sz="1600" dirty="0"/>
              <a:t>PANEVROPSKÉ INSTITUCE</a:t>
            </a:r>
          </a:p>
          <a:p>
            <a:pPr lvl="1" algn="just"/>
            <a:r>
              <a:rPr lang="cs-CZ" sz="1600" dirty="0"/>
              <a:t>VÝBĚR INSTITUCÍ</a:t>
            </a:r>
          </a:p>
          <a:p>
            <a:pPr marL="457200" lvl="1" indent="0" algn="just">
              <a:buNone/>
            </a:pPr>
            <a:endParaRPr lang="cs-CZ" sz="1600" dirty="0"/>
          </a:p>
          <a:p>
            <a:pPr marL="457200" lvl="1" indent="0" algn="just">
              <a:buNone/>
            </a:pPr>
            <a:r>
              <a:rPr lang="cs-CZ" sz="2000" dirty="0"/>
              <a:t>ZPŮSOB TESTOVÁNÍ: </a:t>
            </a:r>
          </a:p>
          <a:p>
            <a:pPr marL="457200" lvl="1" indent="0" algn="just">
              <a:buNone/>
            </a:pPr>
            <a:r>
              <a:rPr lang="cs-CZ" sz="1600" dirty="0"/>
              <a:t>VYUŽITÍ TESTERA PRO ZALOŽENÍ PRODUKTU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5976664" cy="504056"/>
          </a:xfrm>
        </p:spPr>
        <p:txBody>
          <a:bodyPr/>
          <a:lstStyle/>
          <a:p>
            <a:r>
              <a:rPr lang="cs-CZ" b="1" dirty="0"/>
              <a:t>Použité metody a postup zpracování práce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769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87524" y="915566"/>
            <a:ext cx="8568952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dirty="0"/>
              <a:t>Rezidence</a:t>
            </a:r>
          </a:p>
          <a:p>
            <a:pPr algn="just"/>
            <a:r>
              <a:rPr lang="cs-CZ" dirty="0"/>
              <a:t>Občanství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Ú: 75%</a:t>
            </a:r>
          </a:p>
          <a:p>
            <a:pPr marL="0" indent="0" algn="just">
              <a:buNone/>
            </a:pPr>
            <a:r>
              <a:rPr lang="cs-CZ" dirty="0"/>
              <a:t>Č: 14%</a:t>
            </a:r>
          </a:p>
          <a:p>
            <a:pPr marL="0" indent="0" algn="just">
              <a:buNone/>
            </a:pPr>
            <a:r>
              <a:rPr lang="cs-CZ" dirty="0"/>
              <a:t>B:11%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76064"/>
          </a:xfrm>
        </p:spPr>
        <p:txBody>
          <a:bodyPr/>
          <a:lstStyle/>
          <a:p>
            <a:pPr algn="just"/>
            <a:r>
              <a:rPr lang="cs-CZ" b="1" dirty="0"/>
              <a:t>Problémy</a:t>
            </a:r>
            <a:r>
              <a:rPr lang="en-US" b="1" dirty="0"/>
              <a:t> </a:t>
            </a:r>
            <a:r>
              <a:rPr lang="en-US" b="1" dirty="0" err="1"/>
              <a:t>instituc</a:t>
            </a:r>
            <a:r>
              <a:rPr lang="cs-CZ" b="1" dirty="0"/>
              <a:t>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C667C0B0-2475-318C-E8D2-0DE3FD74B6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4228827"/>
              </p:ext>
            </p:extLst>
          </p:nvPr>
        </p:nvGraphicFramePr>
        <p:xfrm>
          <a:off x="2555776" y="881744"/>
          <a:ext cx="66967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557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87524" y="915566"/>
            <a:ext cx="8568952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dirty="0"/>
              <a:t>D: 54%</a:t>
            </a:r>
          </a:p>
          <a:p>
            <a:pPr algn="just"/>
            <a:r>
              <a:rPr lang="cs-CZ" dirty="0"/>
              <a:t>N: 29%</a:t>
            </a:r>
          </a:p>
          <a:p>
            <a:pPr algn="just"/>
            <a:r>
              <a:rPr lang="cs-CZ" dirty="0"/>
              <a:t>?: 18%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76064"/>
          </a:xfrm>
        </p:spPr>
        <p:txBody>
          <a:bodyPr/>
          <a:lstStyle/>
          <a:p>
            <a:r>
              <a:rPr lang="cs-CZ" b="1" dirty="0"/>
              <a:t>Identifikační a telefonní číslo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8699379C-76B6-8131-8D61-BC5A804433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643745"/>
              </p:ext>
            </p:extLst>
          </p:nvPr>
        </p:nvGraphicFramePr>
        <p:xfrm>
          <a:off x="2483768" y="1090292"/>
          <a:ext cx="626469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11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F20F6-589A-999B-D9B9-4363223E0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A1636AB-263A-53CB-91D0-FB5862F873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7524" y="915566"/>
            <a:ext cx="8568952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NIF PT                                                                 +34 ; +33 ; +370 ; +371 ; +30</a:t>
            </a:r>
            <a:endParaRPr lang="en-US" sz="2000" dirty="0"/>
          </a:p>
          <a:p>
            <a:r>
              <a:rPr lang="cs-CZ" sz="2000" dirty="0"/>
              <a:t>PESEL                                                                 +372 ; +49 ; +48 ; +45 ; +31 </a:t>
            </a:r>
            <a:endParaRPr lang="en-US" sz="2000" dirty="0"/>
          </a:p>
          <a:p>
            <a:r>
              <a:rPr lang="cs-CZ" sz="2000" dirty="0"/>
              <a:t>RODNÉ ČÍSLO SK                                            +43 ; +421 ; +46 ; +385 ; +386 </a:t>
            </a:r>
            <a:endParaRPr lang="en-US" sz="2000" dirty="0"/>
          </a:p>
          <a:p>
            <a:r>
              <a:rPr lang="cs-CZ" sz="2000" dirty="0"/>
              <a:t>CODICE FISCALE</a:t>
            </a:r>
            <a:endParaRPr lang="en-US" sz="2000" dirty="0"/>
          </a:p>
          <a:p>
            <a:r>
              <a:rPr lang="cs-CZ" sz="2000" dirty="0"/>
              <a:t>KENNITALA IS</a:t>
            </a:r>
            <a:endParaRPr lang="en-US" sz="2000" dirty="0"/>
          </a:p>
          <a:p>
            <a:r>
              <a:rPr lang="cs-CZ" sz="2000" dirty="0"/>
              <a:t>NIE ES</a:t>
            </a:r>
            <a:endParaRPr lang="en-US" sz="2000" dirty="0"/>
          </a:p>
          <a:p>
            <a:r>
              <a:rPr lang="cs-CZ" sz="2000" dirty="0"/>
              <a:t>OIB HR</a:t>
            </a:r>
          </a:p>
          <a:p>
            <a:r>
              <a:rPr lang="cs-CZ" sz="2000" strike="sngStrike" dirty="0"/>
              <a:t>EMŠO</a:t>
            </a:r>
            <a:endParaRPr lang="en-US" sz="2000" strike="sngStrike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60F5962-AD50-09A3-7195-37A03BBC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76064"/>
          </a:xfrm>
        </p:spPr>
        <p:txBody>
          <a:bodyPr/>
          <a:lstStyle/>
          <a:p>
            <a:r>
              <a:rPr lang="cs-CZ" b="1" dirty="0"/>
              <a:t>Snaha o eliminaci problémů</a:t>
            </a:r>
            <a:endParaRPr lang="en-US" b="1" dirty="0"/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C91E1815-1652-6579-3786-0A3B7F7CBCEB}"/>
              </a:ext>
            </a:extLst>
          </p:cNvPr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49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2E1CF-79FE-F1EA-D925-B9B6D80EE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46984E-40AB-3D8A-A561-8F0F59504F8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7524" y="915566"/>
            <a:ext cx="8568952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dirty="0"/>
              <a:t>HISTORIE EU</a:t>
            </a:r>
          </a:p>
          <a:p>
            <a:pPr algn="just"/>
            <a:r>
              <a:rPr lang="cs-CZ" dirty="0"/>
              <a:t>ZPŮSOB FUNGOVÁNÍ EU</a:t>
            </a:r>
          </a:p>
          <a:p>
            <a:pPr algn="just"/>
            <a:r>
              <a:rPr lang="cs-CZ"/>
              <a:t>ZACHOVÁNÍ NÁRODNÍ LEGISLATIVY</a:t>
            </a:r>
            <a:endParaRPr 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10D3BA5-CB26-CAA4-27E4-65A1A797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76064"/>
          </a:xfrm>
        </p:spPr>
        <p:txBody>
          <a:bodyPr/>
          <a:lstStyle/>
          <a:p>
            <a:r>
              <a:rPr lang="cs-CZ" b="1" dirty="0"/>
              <a:t>Původ problémů</a:t>
            </a:r>
            <a:endParaRPr lang="en-US" b="1" dirty="0"/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EBA0DD39-DFF9-E2C9-33D6-BBFBFFCDE6F5}"/>
              </a:ext>
            </a:extLst>
          </p:cNvPr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38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97074" y="1059582"/>
            <a:ext cx="8667414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800"/>
              </a:spcBef>
              <a:buClr>
                <a:srgbClr val="307871"/>
              </a:buClr>
            </a:pPr>
            <a:r>
              <a:rPr lang="cs-CZ" sz="1800" dirty="0"/>
              <a:t>VĚTŠINA ODMÍTNE ZALOŽIT NEREZIDENTOVI PRODUKT</a:t>
            </a:r>
          </a:p>
          <a:p>
            <a:pPr>
              <a:spcBef>
                <a:spcPts val="800"/>
              </a:spcBef>
              <a:buClr>
                <a:srgbClr val="307871"/>
              </a:buClr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Shrnutí </a:t>
            </a:r>
            <a:r>
              <a:rPr lang="cs-CZ" b="1"/>
              <a:t>a návrhy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E3E73AA-D26F-0D87-569F-42A6FF7F3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755843"/>
              </p:ext>
            </p:extLst>
          </p:nvPr>
        </p:nvGraphicFramePr>
        <p:xfrm>
          <a:off x="683569" y="1851670"/>
          <a:ext cx="7848871" cy="27312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4477">
                  <a:extLst>
                    <a:ext uri="{9D8B030D-6E8A-4147-A177-3AD203B41FA5}">
                      <a16:colId xmlns:a16="http://schemas.microsoft.com/office/drawing/2014/main" val="3222133732"/>
                    </a:ext>
                  </a:extLst>
                </a:gridCol>
                <a:gridCol w="2164477">
                  <a:extLst>
                    <a:ext uri="{9D8B030D-6E8A-4147-A177-3AD203B41FA5}">
                      <a16:colId xmlns:a16="http://schemas.microsoft.com/office/drawing/2014/main" val="1815046891"/>
                    </a:ext>
                  </a:extLst>
                </a:gridCol>
                <a:gridCol w="3519917">
                  <a:extLst>
                    <a:ext uri="{9D8B030D-6E8A-4147-A177-3AD203B41FA5}">
                      <a16:colId xmlns:a16="http://schemas.microsoft.com/office/drawing/2014/main" val="571772482"/>
                    </a:ext>
                  </a:extLst>
                </a:gridCol>
              </a:tblGrid>
              <a:tr h="445260">
                <a:tc>
                  <a:txBody>
                    <a:bodyPr/>
                    <a:lstStyle/>
                    <a:p>
                      <a:r>
                        <a:rPr lang="cs-CZ" dirty="0"/>
                        <a:t>NÁVRH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NÁVRH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NÁVRH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423461"/>
                  </a:ext>
                </a:extLst>
              </a:tr>
              <a:tr h="2086011">
                <a:tc>
                  <a:txBody>
                    <a:bodyPr/>
                    <a:lstStyle/>
                    <a:p>
                      <a:r>
                        <a:rPr lang="cs-CZ" dirty="0"/>
                        <a:t>ZMĚNA LEGISLATIVY EU S VYŘEŠNÍM KONFLIKTU S NÁRODNÍ LEGISLATIVOU</a:t>
                      </a:r>
                      <a:endParaRPr lang="en-US" dirty="0"/>
                    </a:p>
                    <a:p>
                      <a:r>
                        <a:rPr lang="cs-CZ"/>
                        <a:t>- </a:t>
                      </a:r>
                      <a:r>
                        <a:rPr lang="en-US"/>
                        <a:t>P</a:t>
                      </a:r>
                      <a:r>
                        <a:rPr lang="cs-CZ" dirty="0"/>
                        <a:t>ŘENOS NÁKLADŮ NA 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POVINNOST ODESÍLAT SIM KARTY PO CELÉ 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EIČO</a:t>
                      </a:r>
                    </a:p>
                    <a:p>
                      <a:r>
                        <a:rPr lang="en-US" dirty="0"/>
                        <a:t>DE00000250</a:t>
                      </a:r>
                      <a:r>
                        <a:rPr lang="cs-CZ" dirty="0"/>
                        <a:t>6</a:t>
                      </a:r>
                      <a:r>
                        <a:rPr lang="en-US" dirty="0"/>
                        <a:t>20</a:t>
                      </a:r>
                      <a:r>
                        <a:rPr lang="cs-CZ" dirty="0"/>
                        <a:t>26</a:t>
                      </a:r>
                      <a:r>
                        <a:rPr lang="en-US" dirty="0"/>
                        <a:t>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519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209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dirty="0"/>
          </a:p>
          <a:p>
            <a:pPr marL="0" indent="0">
              <a:buClr>
                <a:srgbClr val="307871"/>
              </a:buClr>
              <a:buNone/>
            </a:pPr>
            <a:endParaRPr lang="cs-CZ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/>
              <a:t>Děkuji </a:t>
            </a:r>
            <a:r>
              <a:rPr lang="cs-CZ" altLang="cs-CZ" dirty="0"/>
              <a:t>za pozornost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7e60adc-1ca5-484f-9502-b149848d3f05"/>
</p:tagLst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5738</TotalTime>
  <Words>517</Words>
  <Application>Microsoft Office PowerPoint</Application>
  <PresentationFormat>Předvádění na obrazovce (16:9)</PresentationFormat>
  <Paragraphs>80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Možnosti založení finančních produktů pro nerezidenty ve vybraných zemích EU</vt:lpstr>
      <vt:lpstr>Cíl bakalářské práce</vt:lpstr>
      <vt:lpstr>Použité metody a postup zpracování práce</vt:lpstr>
      <vt:lpstr>Problémy institucí</vt:lpstr>
      <vt:lpstr>Identifikační a telefonní číslo</vt:lpstr>
      <vt:lpstr>Snaha o eliminaci problémů</vt:lpstr>
      <vt:lpstr>Původ problémů</vt:lpstr>
      <vt:lpstr>Shrnutí a návrhy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Robin Król, DiS.</cp:lastModifiedBy>
  <cp:revision>153</cp:revision>
  <cp:lastPrinted>2021-02-22T14:17:38Z</cp:lastPrinted>
  <dcterms:created xsi:type="dcterms:W3CDTF">2016-07-06T15:42:34Z</dcterms:created>
  <dcterms:modified xsi:type="dcterms:W3CDTF">2026-05-23T12:00:12Z</dcterms:modified>
</cp:coreProperties>
</file>